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3004800" cy="97536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650160" y="2282040"/>
            <a:ext cx="1170360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650160" y="5236560"/>
            <a:ext cx="1170360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50160" y="228204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647040" y="228204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650160" y="523656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/>
          </p:nvPr>
        </p:nvSpPr>
        <p:spPr>
          <a:xfrm>
            <a:off x="6647040" y="523656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50160" y="2282040"/>
            <a:ext cx="376848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4607280" y="2282040"/>
            <a:ext cx="376848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8564760" y="2282040"/>
            <a:ext cx="376848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650160" y="5236560"/>
            <a:ext cx="376848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35" name="PlaceHolder 6"/>
          <p:cNvSpPr>
            <a:spLocks noGrp="1"/>
          </p:cNvSpPr>
          <p:nvPr>
            <p:ph/>
          </p:nvPr>
        </p:nvSpPr>
        <p:spPr>
          <a:xfrm>
            <a:off x="4607280" y="5236560"/>
            <a:ext cx="376848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36" name="PlaceHolder 7"/>
          <p:cNvSpPr>
            <a:spLocks noGrp="1"/>
          </p:cNvSpPr>
          <p:nvPr>
            <p:ph/>
          </p:nvPr>
        </p:nvSpPr>
        <p:spPr>
          <a:xfrm>
            <a:off x="8564760" y="5236560"/>
            <a:ext cx="376848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subTitle"/>
          </p:nvPr>
        </p:nvSpPr>
        <p:spPr>
          <a:xfrm>
            <a:off x="650160" y="2282040"/>
            <a:ext cx="11703600" cy="565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/>
          </p:nvPr>
        </p:nvSpPr>
        <p:spPr>
          <a:xfrm>
            <a:off x="650160" y="2282040"/>
            <a:ext cx="11703600" cy="565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650160" y="2282040"/>
            <a:ext cx="5711040" cy="565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/>
          </p:nvPr>
        </p:nvSpPr>
        <p:spPr>
          <a:xfrm>
            <a:off x="6647040" y="2282040"/>
            <a:ext cx="5711040" cy="565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subTitle"/>
          </p:nvPr>
        </p:nvSpPr>
        <p:spPr>
          <a:xfrm>
            <a:off x="650160" y="389160"/>
            <a:ext cx="11703600" cy="754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50160" y="228204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6647040" y="2282040"/>
            <a:ext cx="5711040" cy="565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13" name="PlaceHolder 4"/>
          <p:cNvSpPr>
            <a:spLocks noGrp="1"/>
          </p:cNvSpPr>
          <p:nvPr>
            <p:ph/>
          </p:nvPr>
        </p:nvSpPr>
        <p:spPr>
          <a:xfrm>
            <a:off x="650160" y="523656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650160" y="2282040"/>
            <a:ext cx="5711040" cy="565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6647040" y="228204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6647040" y="523656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50160" y="389160"/>
            <a:ext cx="11703600" cy="1628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24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650160" y="228204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6647040" y="2282040"/>
            <a:ext cx="571104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650160" y="5236560"/>
            <a:ext cx="11703600" cy="269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3200" spc="-1" strike="noStrike">
              <a:solidFill>
                <a:srgbClr val="000000"/>
              </a:solidFill>
              <a:latin typeface="Helvetica Neue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sldNum"/>
          </p:nvPr>
        </p:nvSpPr>
        <p:spPr>
          <a:xfrm>
            <a:off x="6328800" y="9296280"/>
            <a:ext cx="339840" cy="324000"/>
          </a:xfrm>
          <a:prstGeom prst="rect">
            <a:avLst/>
          </a:prstGeom>
          <a:noFill/>
          <a:ln w="12600">
            <a:noFill/>
          </a:ln>
        </p:spPr>
        <p:txBody>
          <a:bodyPr lIns="50760" rIns="50760" tIns="50760" bIns="50760" anchor="t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fld id="{4A88AB27-34DD-44F9-ABC8-FA96158E2879}" type="slidenum">
              <a:rPr b="0" lang="fr-FR" sz="1600" spc="-1" strike="noStrike">
                <a:solidFill>
                  <a:srgbClr val="000000"/>
                </a:solidFill>
                <a:latin typeface="Helvetica Neue Light"/>
                <a:ea typeface="Helvetica Neue Light"/>
              </a:rPr>
              <a:t>1</a:t>
            </a:fld>
            <a:endParaRPr b="0" lang="fr-FR" sz="16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gne"/>
          <p:cNvSpPr/>
          <p:nvPr/>
        </p:nvSpPr>
        <p:spPr>
          <a:xfrm flipH="1">
            <a:off x="5757840" y="3506400"/>
            <a:ext cx="3161880" cy="1809720"/>
          </a:xfrm>
          <a:prstGeom prst="line">
            <a:avLst/>
          </a:prstGeom>
          <a:ln w="63500">
            <a:solidFill>
              <a:srgbClr val="e5e5e5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8" name="Ligne"/>
          <p:cNvSpPr/>
          <p:nvPr/>
        </p:nvSpPr>
        <p:spPr>
          <a:xfrm flipH="1" flipV="1">
            <a:off x="6323760" y="4812840"/>
            <a:ext cx="2349720" cy="1331280"/>
          </a:xfrm>
          <a:prstGeom prst="line">
            <a:avLst/>
          </a:prstGeom>
          <a:ln w="63500">
            <a:solidFill>
              <a:srgbClr val="e5e5e5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39" name="Ligne"/>
          <p:cNvSpPr/>
          <p:nvPr/>
        </p:nvSpPr>
        <p:spPr>
          <a:xfrm>
            <a:off x="6494400" y="4065120"/>
            <a:ext cx="0" cy="2713680"/>
          </a:xfrm>
          <a:prstGeom prst="line">
            <a:avLst/>
          </a:prstGeom>
          <a:ln w="63500">
            <a:solidFill>
              <a:srgbClr val="e5e5e5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Ligne"/>
          <p:cNvSpPr/>
          <p:nvPr/>
        </p:nvSpPr>
        <p:spPr>
          <a:xfrm>
            <a:off x="6499080" y="2162160"/>
            <a:ext cx="0" cy="2713680"/>
          </a:xfrm>
          <a:prstGeom prst="line">
            <a:avLst/>
          </a:prstGeom>
          <a:ln w="63500">
            <a:solidFill>
              <a:srgbClr val="e5e5e5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Ligne"/>
          <p:cNvSpPr/>
          <p:nvPr/>
        </p:nvSpPr>
        <p:spPr>
          <a:xfrm flipH="1">
            <a:off x="4112640" y="4582800"/>
            <a:ext cx="3088080" cy="1678320"/>
          </a:xfrm>
          <a:prstGeom prst="line">
            <a:avLst/>
          </a:prstGeom>
          <a:ln w="63500">
            <a:solidFill>
              <a:srgbClr val="e5e5e5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Ligne"/>
          <p:cNvSpPr/>
          <p:nvPr/>
        </p:nvSpPr>
        <p:spPr>
          <a:xfrm flipH="1" flipV="1">
            <a:off x="4112640" y="3528360"/>
            <a:ext cx="3088080" cy="1796040"/>
          </a:xfrm>
          <a:prstGeom prst="line">
            <a:avLst/>
          </a:prstGeom>
          <a:ln w="63500">
            <a:solidFill>
              <a:srgbClr val="e5e5e5"/>
            </a:solidFill>
            <a:miter/>
          </a:ln>
        </p:spPr>
        <p:style>
          <a:lnRef idx="0"/>
          <a:fillRef idx="0"/>
          <a:effectRef idx="0"/>
          <a:fontRef idx="minor"/>
        </p:style>
      </p:sp>
      <p:grpSp>
        <p:nvGrpSpPr>
          <p:cNvPr id="43" name="Groupe"/>
          <p:cNvGrpSpPr/>
          <p:nvPr/>
        </p:nvGrpSpPr>
        <p:grpSpPr>
          <a:xfrm>
            <a:off x="5940000" y="4140000"/>
            <a:ext cx="1695600" cy="1695600"/>
            <a:chOff x="5940000" y="4140000"/>
            <a:chExt cx="1695600" cy="1695600"/>
          </a:xfrm>
        </p:grpSpPr>
        <p:sp>
          <p:nvSpPr>
            <p:cNvPr id="44" name="Cercle"/>
            <p:cNvSpPr/>
            <p:nvPr/>
          </p:nvSpPr>
          <p:spPr>
            <a:xfrm>
              <a:off x="5940000" y="4140000"/>
              <a:ext cx="1695600" cy="1695600"/>
            </a:xfrm>
            <a:prstGeom prst="ellipse">
              <a:avLst/>
            </a:prstGeom>
            <a:solidFill>
              <a:srgbClr val="ffffff"/>
            </a:solidFill>
            <a:ln w="50800">
              <a:solidFill>
                <a:srgbClr val="dcdee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5" name="SES"/>
            <p:cNvSpPr/>
            <p:nvPr/>
          </p:nvSpPr>
          <p:spPr>
            <a:xfrm>
              <a:off x="6188040" y="4713480"/>
              <a:ext cx="1198800" cy="549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0" rIns="0" tIns="0" bIns="0" anchor="ctr">
              <a:spAutoFit/>
            </a:bodyPr>
            <a:p>
              <a:pPr algn="ctr">
                <a:lnSpc>
                  <a:spcPct val="90000"/>
                </a:lnSpc>
                <a:spcBef>
                  <a:spcPts val="5499"/>
                </a:spcBef>
                <a:tabLst>
                  <a:tab algn="l" pos="0"/>
                </a:tabLst>
              </a:pPr>
              <a:r>
                <a:rPr b="0" lang="fr-FR" sz="4000" spc="-1" strike="noStrike">
                  <a:solidFill>
                    <a:srgbClr val="000000"/>
                  </a:solidFill>
                  <a:latin typeface="Helvetica Neue"/>
                  <a:ea typeface="Helvetica Neue"/>
                </a:rPr>
                <a:t>SES</a:t>
              </a:r>
              <a:endParaRPr b="0" lang="fr-FR" sz="4000" spc="-1" strike="noStrike">
                <a:latin typeface="Arial"/>
              </a:endParaRPr>
            </a:p>
          </p:txBody>
        </p:sp>
      </p:grpSp>
      <p:sp>
        <p:nvSpPr>
          <p:cNvPr id="46" name="Cercle"/>
          <p:cNvSpPr/>
          <p:nvPr/>
        </p:nvSpPr>
        <p:spPr>
          <a:xfrm>
            <a:off x="5648040" y="1652760"/>
            <a:ext cx="1702440" cy="1702440"/>
          </a:xfrm>
          <a:prstGeom prst="ellipse">
            <a:avLst/>
          </a:prstGeom>
          <a:gradFill rotWithShape="0">
            <a:gsLst>
              <a:gs pos="0">
                <a:srgbClr val="51a8f9"/>
              </a:gs>
              <a:gs pos="100000">
                <a:srgbClr val="0365c0"/>
              </a:gs>
            </a:gsLst>
            <a:lin ang="5400000"/>
          </a:gradFill>
          <a:ln w="127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" name="Cercle"/>
          <p:cNvSpPr/>
          <p:nvPr/>
        </p:nvSpPr>
        <p:spPr>
          <a:xfrm>
            <a:off x="5658120" y="6402960"/>
            <a:ext cx="1697760" cy="1697760"/>
          </a:xfrm>
          <a:prstGeom prst="ellipse">
            <a:avLst/>
          </a:prstGeom>
          <a:gradFill rotWithShape="0">
            <a:gsLst>
              <a:gs pos="0">
                <a:srgbClr val="fa4813"/>
              </a:gs>
              <a:gs pos="100000">
                <a:srgbClr val="c82506"/>
              </a:gs>
            </a:gsLst>
            <a:lin ang="5400000"/>
          </a:gradFill>
          <a:ln w="127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Cercle"/>
          <p:cNvSpPr/>
          <p:nvPr/>
        </p:nvSpPr>
        <p:spPr>
          <a:xfrm>
            <a:off x="3515760" y="5270400"/>
            <a:ext cx="1703520" cy="1703520"/>
          </a:xfrm>
          <a:prstGeom prst="ellipse">
            <a:avLst/>
          </a:prstGeom>
          <a:gradFill rotWithShape="0">
            <a:gsLst>
              <a:gs pos="0">
                <a:srgbClr val="885cb1"/>
              </a:gs>
              <a:gs pos="100000">
                <a:srgbClr val="773f9b"/>
              </a:gs>
            </a:gsLst>
            <a:lin ang="5400000"/>
          </a:gradFill>
          <a:ln w="127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Cercle"/>
          <p:cNvSpPr/>
          <p:nvPr/>
        </p:nvSpPr>
        <p:spPr>
          <a:xfrm>
            <a:off x="7800120" y="5282280"/>
            <a:ext cx="1679760" cy="1679760"/>
          </a:xfrm>
          <a:prstGeom prst="ellipse">
            <a:avLst/>
          </a:prstGeom>
          <a:gradFill rotWithShape="0">
            <a:gsLst>
              <a:gs pos="0">
                <a:srgbClr val="ee941a"/>
              </a:gs>
              <a:gs pos="100000">
                <a:srgbClr val="de6a10"/>
              </a:gs>
            </a:gsLst>
            <a:lin ang="5400000"/>
          </a:gradFill>
          <a:ln w="127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ercle"/>
          <p:cNvSpPr/>
          <p:nvPr/>
        </p:nvSpPr>
        <p:spPr>
          <a:xfrm>
            <a:off x="3513960" y="2671200"/>
            <a:ext cx="1695600" cy="1695600"/>
          </a:xfrm>
          <a:prstGeom prst="ellipse">
            <a:avLst/>
          </a:prstGeom>
          <a:gradFill rotWithShape="0">
            <a:gsLst>
              <a:gs pos="0">
                <a:srgbClr val="a6aaa9"/>
              </a:gs>
              <a:gs pos="100000">
                <a:srgbClr val="7d807f"/>
              </a:gs>
            </a:gsLst>
            <a:lin ang="5400000"/>
          </a:gradFill>
          <a:ln w="127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ercle"/>
          <p:cNvSpPr/>
          <p:nvPr/>
        </p:nvSpPr>
        <p:spPr>
          <a:xfrm>
            <a:off x="7789320" y="2668320"/>
            <a:ext cx="1701360" cy="1701360"/>
          </a:xfrm>
          <a:prstGeom prst="ellipse">
            <a:avLst/>
          </a:prstGeom>
          <a:gradFill rotWithShape="0">
            <a:gsLst>
              <a:gs pos="0">
                <a:srgbClr val="70bf41"/>
              </a:gs>
              <a:gs pos="100000">
                <a:srgbClr val="00882b"/>
              </a:gs>
            </a:gsLst>
            <a:lin ang="5400000"/>
          </a:gradFill>
          <a:ln w="127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Maths"/>
          <p:cNvSpPr/>
          <p:nvPr/>
        </p:nvSpPr>
        <p:spPr>
          <a:xfrm>
            <a:off x="8125920" y="3339720"/>
            <a:ext cx="1026360" cy="3582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algn="ctr">
              <a:lnSpc>
                <a:spcPct val="8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MATHS</a:t>
            </a:r>
            <a:endParaRPr b="0" lang="fr-FR" sz="2100" spc="-1" strike="noStrike">
              <a:latin typeface="Arial"/>
            </a:endParaRPr>
          </a:p>
        </p:txBody>
      </p:sp>
      <p:sp>
        <p:nvSpPr>
          <p:cNvPr id="53" name="SVT"/>
          <p:cNvSpPr/>
          <p:nvPr/>
        </p:nvSpPr>
        <p:spPr>
          <a:xfrm>
            <a:off x="6191280" y="2324520"/>
            <a:ext cx="616320" cy="3582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algn="ctr">
              <a:lnSpc>
                <a:spcPct val="8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SVT</a:t>
            </a:r>
            <a:endParaRPr b="0" lang="fr-FR" sz="2100" spc="-1" strike="noStrike">
              <a:latin typeface="Arial"/>
            </a:endParaRPr>
          </a:p>
        </p:txBody>
      </p:sp>
      <p:sp>
        <p:nvSpPr>
          <p:cNvPr id="54" name="HG…"/>
          <p:cNvSpPr/>
          <p:nvPr/>
        </p:nvSpPr>
        <p:spPr>
          <a:xfrm>
            <a:off x="7739640" y="5426640"/>
            <a:ext cx="1800360" cy="10609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HG</a:t>
            </a:r>
            <a:endParaRPr b="0" lang="fr-FR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Géopolitique</a:t>
            </a:r>
            <a:endParaRPr b="0" lang="fr-FR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Sciences Po</a:t>
            </a:r>
            <a:endParaRPr b="0" lang="fr-FR" sz="2100" spc="-1" strike="noStrike">
              <a:latin typeface="Arial"/>
            </a:endParaRPr>
          </a:p>
        </p:txBody>
      </p:sp>
      <p:sp>
        <p:nvSpPr>
          <p:cNvPr id="55" name="Humanités LP"/>
          <p:cNvSpPr/>
          <p:nvPr/>
        </p:nvSpPr>
        <p:spPr>
          <a:xfrm>
            <a:off x="5683680" y="6721200"/>
            <a:ext cx="1631160" cy="106092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Humanités </a:t>
            </a:r>
            <a:endParaRPr b="0" lang="fr-FR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Littérature</a:t>
            </a:r>
            <a:endParaRPr b="0" lang="fr-FR" sz="21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Philo</a:t>
            </a:r>
            <a:endParaRPr b="0" lang="fr-FR" sz="2100" spc="-1" strike="noStrike">
              <a:latin typeface="Arial"/>
            </a:endParaRPr>
          </a:p>
        </p:txBody>
      </p:sp>
      <p:sp>
        <p:nvSpPr>
          <p:cNvPr id="56" name="Arts"/>
          <p:cNvSpPr/>
          <p:nvPr/>
        </p:nvSpPr>
        <p:spPr>
          <a:xfrm>
            <a:off x="3969720" y="3339720"/>
            <a:ext cx="783720" cy="3582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algn="ctr">
              <a:lnSpc>
                <a:spcPct val="8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ARTS</a:t>
            </a:r>
            <a:endParaRPr b="0" lang="fr-FR" sz="2100" spc="-1" strike="noStrike">
              <a:latin typeface="Arial"/>
            </a:endParaRPr>
          </a:p>
        </p:txBody>
      </p:sp>
      <p:grpSp>
        <p:nvGrpSpPr>
          <p:cNvPr id="57" name="Groupe"/>
          <p:cNvGrpSpPr/>
          <p:nvPr/>
        </p:nvGrpSpPr>
        <p:grpSpPr>
          <a:xfrm>
            <a:off x="1537200" y="786600"/>
            <a:ext cx="2719440" cy="3502800"/>
            <a:chOff x="1537200" y="786600"/>
            <a:chExt cx="2719440" cy="3502800"/>
          </a:xfrm>
        </p:grpSpPr>
        <p:sp>
          <p:nvSpPr>
            <p:cNvPr id="58" name="Ligne"/>
            <p:cNvSpPr/>
            <p:nvPr/>
          </p:nvSpPr>
          <p:spPr>
            <a:xfrm flipH="1" flipV="1">
              <a:off x="3998520" y="1830240"/>
              <a:ext cx="230040" cy="831240"/>
            </a:xfrm>
            <a:prstGeom prst="line">
              <a:avLst/>
            </a:prstGeom>
            <a:ln w="25400">
              <a:solidFill>
                <a:srgbClr val="a6aaa9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9" name="Ligne"/>
            <p:cNvSpPr/>
            <p:nvPr/>
          </p:nvSpPr>
          <p:spPr>
            <a:xfrm flipH="1">
              <a:off x="2724120" y="3848760"/>
              <a:ext cx="831600" cy="229680"/>
            </a:xfrm>
            <a:prstGeom prst="line">
              <a:avLst/>
            </a:prstGeom>
            <a:ln w="25400">
              <a:solidFill>
                <a:srgbClr val="a6aaa9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0" name="Ligne"/>
            <p:cNvSpPr/>
            <p:nvPr/>
          </p:nvSpPr>
          <p:spPr>
            <a:xfrm>
              <a:off x="3070440" y="2789280"/>
              <a:ext cx="538200" cy="305280"/>
            </a:xfrm>
            <a:prstGeom prst="line">
              <a:avLst/>
            </a:prstGeom>
            <a:ln w="25400">
              <a:solidFill>
                <a:srgbClr val="a6aaa9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1" name="ECOLES…"/>
            <p:cNvSpPr/>
            <p:nvPr/>
          </p:nvSpPr>
          <p:spPr>
            <a:xfrm>
              <a:off x="1537200" y="3587400"/>
              <a:ext cx="1324800" cy="70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53585f"/>
                  </a:solidFill>
                  <a:uFillTx/>
                  <a:latin typeface="Helvetica Neue"/>
                  <a:ea typeface="Helvetica Neue"/>
                </a:rPr>
                <a:t>ECOLES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53585f"/>
                  </a:solidFill>
                  <a:latin typeface="Helvetica Neue"/>
                  <a:ea typeface="Helvetica Neue"/>
                </a:rPr>
                <a:t>- Ecoles d’art et de design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62" name="DUT…"/>
            <p:cNvSpPr/>
            <p:nvPr/>
          </p:nvSpPr>
          <p:spPr>
            <a:xfrm>
              <a:off x="1747440" y="2189160"/>
              <a:ext cx="1637280" cy="9612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53585f"/>
                  </a:solidFill>
                  <a:uFillTx/>
                  <a:latin typeface="Helvetica Neue"/>
                  <a:ea typeface="Helvetica Neue"/>
                </a:rPr>
                <a:t>DUT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53585f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53585f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53585f"/>
                  </a:solidFill>
                  <a:latin typeface="Helvetica Neue"/>
                  <a:ea typeface="Helvetica Neue"/>
                </a:rPr>
                <a:t>GACO - Arts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53585f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53585f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53585f"/>
                  </a:solidFill>
                  <a:latin typeface="Helvetica Neue"/>
                  <a:ea typeface="Helvetica Neue"/>
                </a:rPr>
                <a:t>Information communication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63" name="LICENCES…"/>
            <p:cNvSpPr/>
            <p:nvPr/>
          </p:nvSpPr>
          <p:spPr>
            <a:xfrm>
              <a:off x="2685960" y="786600"/>
              <a:ext cx="1570680" cy="113148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53585f"/>
                  </a:solidFill>
                  <a:uFillTx/>
                  <a:latin typeface="Helvetica Neue"/>
                  <a:ea typeface="Helvetica Neue"/>
                </a:rPr>
                <a:t>LICENCES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53585f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53585f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53585f"/>
                  </a:solidFill>
                  <a:latin typeface="Helvetica Neue"/>
                  <a:ea typeface="Helvetica Neue"/>
                </a:rPr>
                <a:t>Information Communication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53585f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53585f"/>
                  </a:solidFill>
                  <a:latin typeface="Helvetica Neue"/>
                  <a:ea typeface="Helvetica Neue"/>
                </a:rPr>
                <a:t>Double licence droit et arts</a:t>
              </a:r>
              <a:endParaRPr b="0" lang="fr-FR" sz="1400" spc="-1" strike="noStrike">
                <a:latin typeface="Arial"/>
              </a:endParaRPr>
            </a:p>
          </p:txBody>
        </p:sp>
      </p:grpSp>
      <p:grpSp>
        <p:nvGrpSpPr>
          <p:cNvPr id="64" name="Groupe"/>
          <p:cNvGrpSpPr/>
          <p:nvPr/>
        </p:nvGrpSpPr>
        <p:grpSpPr>
          <a:xfrm>
            <a:off x="8652960" y="4809240"/>
            <a:ext cx="3984120" cy="4645080"/>
            <a:chOff x="8652960" y="4809240"/>
            <a:chExt cx="3984120" cy="4645080"/>
          </a:xfrm>
        </p:grpSpPr>
        <p:sp>
          <p:nvSpPr>
            <p:cNvPr id="65" name="Ligne"/>
            <p:cNvSpPr/>
            <p:nvPr/>
          </p:nvSpPr>
          <p:spPr>
            <a:xfrm>
              <a:off x="8772840" y="6998760"/>
              <a:ext cx="223200" cy="833400"/>
            </a:xfrm>
            <a:prstGeom prst="line">
              <a:avLst/>
            </a:prstGeom>
            <a:ln w="25400">
              <a:solidFill>
                <a:srgbClr val="de6a10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6" name="Ligne"/>
            <p:cNvSpPr/>
            <p:nvPr/>
          </p:nvSpPr>
          <p:spPr>
            <a:xfrm flipV="1">
              <a:off x="9455040" y="5594040"/>
              <a:ext cx="833400" cy="223200"/>
            </a:xfrm>
            <a:prstGeom prst="line">
              <a:avLst/>
            </a:prstGeom>
            <a:ln w="25400">
              <a:solidFill>
                <a:srgbClr val="de6a10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7" name="Ligne"/>
            <p:cNvSpPr/>
            <p:nvPr/>
          </p:nvSpPr>
          <p:spPr>
            <a:xfrm flipH="1" flipV="1">
              <a:off x="9396000" y="6570720"/>
              <a:ext cx="951480" cy="553320"/>
            </a:xfrm>
            <a:prstGeom prst="line">
              <a:avLst/>
            </a:prstGeom>
            <a:ln w="25400">
              <a:solidFill>
                <a:srgbClr val="de6a10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68" name="LICENCES…"/>
            <p:cNvSpPr/>
            <p:nvPr/>
          </p:nvSpPr>
          <p:spPr>
            <a:xfrm>
              <a:off x="10418400" y="5996520"/>
              <a:ext cx="2079000" cy="268668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de6a10"/>
                  </a:solidFill>
                  <a:uFillTx/>
                  <a:latin typeface="Helvetica Neue"/>
                  <a:ea typeface="Helvetica Neue"/>
                </a:rPr>
                <a:t>LICENCES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Droit Sciences Po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Sociologie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Sciences de l’Homme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Sciences Sociales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Histoire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Géographie – aménagement du territoire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Sciences de l’éducation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Communication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69" name="ECOLES…"/>
            <p:cNvSpPr/>
            <p:nvPr/>
          </p:nvSpPr>
          <p:spPr>
            <a:xfrm>
              <a:off x="10418400" y="4809240"/>
              <a:ext cx="2218680" cy="10501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de6a10"/>
                  </a:solidFill>
                  <a:uFillTx/>
                  <a:latin typeface="Helvetica Neue"/>
                  <a:ea typeface="Helvetica Neue"/>
                </a:rPr>
                <a:t>ECOLES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IEP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Ecoles de journalisme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Formations du social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70" name="CPGE…"/>
            <p:cNvSpPr/>
            <p:nvPr/>
          </p:nvSpPr>
          <p:spPr>
            <a:xfrm>
              <a:off x="8652960" y="8028000"/>
              <a:ext cx="2894040" cy="5317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de6a10"/>
                  </a:solidFill>
                  <a:uFillTx/>
                  <a:latin typeface="Helvetica Neue"/>
                  <a:ea typeface="Helvetica Neue"/>
                </a:rPr>
                <a:t>CPGE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D1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71" name="DUT…"/>
            <p:cNvSpPr/>
            <p:nvPr/>
          </p:nvSpPr>
          <p:spPr>
            <a:xfrm>
              <a:off x="8652960" y="8663400"/>
              <a:ext cx="2894040" cy="7909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de6a10"/>
                  </a:solidFill>
                  <a:uFillTx/>
                  <a:latin typeface="Helvetica Neue"/>
                  <a:ea typeface="Helvetica Neue"/>
                </a:rPr>
                <a:t>DUT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Carrières sociales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de6a10"/>
                  </a:solidFill>
                  <a:latin typeface="Helvetica Neue"/>
                  <a:ea typeface="Helvetica Neue"/>
                </a:rPr>
                <a:t>- Info-com -journalisme</a:t>
              </a:r>
              <a:endParaRPr b="0" lang="fr-FR" sz="1400" spc="-1" strike="noStrike">
                <a:latin typeface="Arial"/>
              </a:endParaRPr>
            </a:p>
          </p:txBody>
        </p:sp>
      </p:grpSp>
      <p:grpSp>
        <p:nvGrpSpPr>
          <p:cNvPr id="72" name="Groupe"/>
          <p:cNvGrpSpPr/>
          <p:nvPr/>
        </p:nvGrpSpPr>
        <p:grpSpPr>
          <a:xfrm>
            <a:off x="8725320" y="171000"/>
            <a:ext cx="4573800" cy="4376880"/>
            <a:chOff x="8725320" y="171000"/>
            <a:chExt cx="4573800" cy="4376880"/>
          </a:xfrm>
        </p:grpSpPr>
        <p:sp>
          <p:nvSpPr>
            <p:cNvPr id="73" name="Ligne"/>
            <p:cNvSpPr/>
            <p:nvPr/>
          </p:nvSpPr>
          <p:spPr>
            <a:xfrm>
              <a:off x="9469800" y="3850200"/>
              <a:ext cx="836640" cy="208800"/>
            </a:xfrm>
            <a:prstGeom prst="line">
              <a:avLst/>
            </a:prstGeom>
            <a:ln w="25400">
              <a:solidFill>
                <a:srgbClr val="00882b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4" name="Ligne"/>
            <p:cNvSpPr/>
            <p:nvPr/>
          </p:nvSpPr>
          <p:spPr>
            <a:xfrm flipV="1">
              <a:off x="8766720" y="1843560"/>
              <a:ext cx="208800" cy="837000"/>
            </a:xfrm>
            <a:prstGeom prst="line">
              <a:avLst/>
            </a:prstGeom>
            <a:ln w="25400">
              <a:solidFill>
                <a:srgbClr val="00882b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" name="Ligne"/>
            <p:cNvSpPr/>
            <p:nvPr/>
          </p:nvSpPr>
          <p:spPr>
            <a:xfrm flipH="1">
              <a:off x="9397440" y="2778840"/>
              <a:ext cx="530280" cy="318960"/>
            </a:xfrm>
            <a:prstGeom prst="line">
              <a:avLst/>
            </a:prstGeom>
            <a:ln w="25400">
              <a:solidFill>
                <a:srgbClr val="00882b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6" name="LICENCES…"/>
            <p:cNvSpPr/>
            <p:nvPr/>
          </p:nvSpPr>
          <p:spPr>
            <a:xfrm>
              <a:off x="9931680" y="294840"/>
              <a:ext cx="2015280" cy="27756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0b5d18"/>
                  </a:solidFill>
                  <a:uFillTx/>
                  <a:latin typeface="Helvetica Neue"/>
                  <a:ea typeface="Helvetica Neue"/>
                </a:rPr>
                <a:t>LICENCES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Economie – gestion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MSH / AES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0b5d18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TQM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0b5d18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Psychologie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MIASH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DCG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Administration publique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Droit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LEA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77" name="CPGE…"/>
            <p:cNvSpPr/>
            <p:nvPr/>
          </p:nvSpPr>
          <p:spPr>
            <a:xfrm>
              <a:off x="8725320" y="171000"/>
              <a:ext cx="1091160" cy="15685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0b5d18"/>
                  </a:solidFill>
                  <a:uFillTx/>
                  <a:latin typeface="Helvetica Neue"/>
                  <a:ea typeface="Helvetica Neue"/>
                </a:rPr>
                <a:t>CPGE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B/L (LSS)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ECE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D2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DCG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D1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78" name="DUT…"/>
            <p:cNvSpPr/>
            <p:nvPr/>
          </p:nvSpPr>
          <p:spPr>
            <a:xfrm>
              <a:off x="10405080" y="3238560"/>
              <a:ext cx="2894040" cy="13093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0b5d18"/>
                  </a:solidFill>
                  <a:uFillTx/>
                  <a:latin typeface="Helvetica Neue"/>
                  <a:ea typeface="Helvetica Neue"/>
                </a:rPr>
                <a:t>DUT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GEA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GACO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Techniques de commercialisation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b5d18"/>
                  </a:solidFill>
                  <a:latin typeface="Helvetica Neue"/>
                  <a:ea typeface="Helvetica Neue"/>
                </a:rPr>
                <a:t>- Carrières sociales</a:t>
              </a:r>
              <a:endParaRPr b="0" lang="fr-FR" sz="1400" spc="-1" strike="noStrike">
                <a:latin typeface="Arial"/>
              </a:endParaRPr>
            </a:p>
          </p:txBody>
        </p:sp>
      </p:grpSp>
      <p:grpSp>
        <p:nvGrpSpPr>
          <p:cNvPr id="79" name="Groupe"/>
          <p:cNvGrpSpPr/>
          <p:nvPr/>
        </p:nvGrpSpPr>
        <p:grpSpPr>
          <a:xfrm>
            <a:off x="4492800" y="7920"/>
            <a:ext cx="4067280" cy="1979640"/>
            <a:chOff x="4492800" y="7920"/>
            <a:chExt cx="4067280" cy="1979640"/>
          </a:xfrm>
        </p:grpSpPr>
        <p:sp>
          <p:nvSpPr>
            <p:cNvPr id="80" name="Ligne"/>
            <p:cNvSpPr/>
            <p:nvPr/>
          </p:nvSpPr>
          <p:spPr>
            <a:xfrm flipV="1">
              <a:off x="7173360" y="1377360"/>
              <a:ext cx="609840" cy="610200"/>
            </a:xfrm>
            <a:prstGeom prst="line">
              <a:avLst/>
            </a:prstGeom>
            <a:ln w="25400">
              <a:solidFill>
                <a:srgbClr val="0365c0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1" name="Ligne"/>
            <p:cNvSpPr/>
            <p:nvPr/>
          </p:nvSpPr>
          <p:spPr>
            <a:xfrm flipH="1" flipV="1">
              <a:off x="5198760" y="1377360"/>
              <a:ext cx="609840" cy="610200"/>
            </a:xfrm>
            <a:prstGeom prst="line">
              <a:avLst/>
            </a:prstGeom>
            <a:ln w="25400">
              <a:solidFill>
                <a:srgbClr val="0365c0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2" name="Ligne"/>
            <p:cNvSpPr/>
            <p:nvPr/>
          </p:nvSpPr>
          <p:spPr>
            <a:xfrm>
              <a:off x="6491160" y="1042920"/>
              <a:ext cx="0" cy="618840"/>
            </a:xfrm>
            <a:prstGeom prst="line">
              <a:avLst/>
            </a:prstGeom>
            <a:ln w="25400">
              <a:solidFill>
                <a:srgbClr val="0365c0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3" name="LICENCES…"/>
            <p:cNvSpPr/>
            <p:nvPr/>
          </p:nvSpPr>
          <p:spPr>
            <a:xfrm>
              <a:off x="4492800" y="7920"/>
              <a:ext cx="1324800" cy="139068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0365c0"/>
                  </a:solidFill>
                  <a:uFillTx/>
                  <a:latin typeface="Helvetica Neue"/>
                  <a:ea typeface="Helvetica Neue"/>
                </a:rPr>
                <a:t>LICENCES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0365c0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365c0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0365c0"/>
                  </a:solidFill>
                  <a:latin typeface="Helvetica Neue"/>
                  <a:ea typeface="Helvetica Neue"/>
                </a:rPr>
                <a:t>STAPS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0365c0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365c0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0365c0"/>
                  </a:solidFill>
                  <a:latin typeface="Helvetica Neue"/>
                  <a:ea typeface="Helvetica Neue"/>
                </a:rPr>
                <a:t>Psychologie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0365c0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365c0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0365c0"/>
                  </a:solidFill>
                  <a:latin typeface="Helvetica Neue"/>
                  <a:ea typeface="Helvetica Neue"/>
                </a:rPr>
                <a:t>Sciences Sanitaires et sociales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84" name="ECOLES…"/>
            <p:cNvSpPr/>
            <p:nvPr/>
          </p:nvSpPr>
          <p:spPr>
            <a:xfrm>
              <a:off x="5920200" y="437040"/>
              <a:ext cx="1141560" cy="5317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0365c0"/>
                  </a:solidFill>
                  <a:uFillTx/>
                  <a:latin typeface="Helvetica Neue"/>
                  <a:ea typeface="Helvetica Neue"/>
                </a:rPr>
                <a:t>ECOLES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365c0"/>
                  </a:solidFill>
                  <a:latin typeface="Helvetica Neue"/>
                  <a:ea typeface="Helvetica Neue"/>
                </a:rPr>
                <a:t>- Infirmières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85" name="DUT…"/>
            <p:cNvSpPr/>
            <p:nvPr/>
          </p:nvSpPr>
          <p:spPr>
            <a:xfrm>
              <a:off x="7130160" y="337320"/>
              <a:ext cx="1429920" cy="10425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0365c0"/>
                  </a:solidFill>
                  <a:uFillTx/>
                  <a:latin typeface="Helvetica Neue"/>
                  <a:ea typeface="Helvetica Neue"/>
                </a:rPr>
                <a:t>DUT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0365c0"/>
                  </a:solidFill>
                  <a:latin typeface="Helvetica Neue"/>
                  <a:ea typeface="Helvetica Neue"/>
                </a:rPr>
                <a:t>- Production / Hygiène, Sécurité, Environnement </a:t>
              </a:r>
              <a:endParaRPr b="0" lang="fr-FR" sz="1400" spc="-1" strike="noStrike">
                <a:latin typeface="Arial"/>
              </a:endParaRPr>
            </a:p>
          </p:txBody>
        </p:sp>
      </p:grpSp>
      <p:grpSp>
        <p:nvGrpSpPr>
          <p:cNvPr id="86" name="Groupe"/>
          <p:cNvGrpSpPr/>
          <p:nvPr/>
        </p:nvGrpSpPr>
        <p:grpSpPr>
          <a:xfrm>
            <a:off x="4154040" y="7522200"/>
            <a:ext cx="4810680" cy="2168280"/>
            <a:chOff x="4154040" y="7522200"/>
            <a:chExt cx="4810680" cy="2168280"/>
          </a:xfrm>
        </p:grpSpPr>
        <p:sp>
          <p:nvSpPr>
            <p:cNvPr id="87" name="Ligne"/>
            <p:cNvSpPr/>
            <p:nvPr/>
          </p:nvSpPr>
          <p:spPr>
            <a:xfrm flipH="1">
              <a:off x="5209200" y="7817760"/>
              <a:ext cx="613800" cy="605880"/>
            </a:xfrm>
            <a:prstGeom prst="line">
              <a:avLst/>
            </a:prstGeom>
            <a:ln w="25400">
              <a:solidFill>
                <a:srgbClr val="c82506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8" name="Ligne"/>
            <p:cNvSpPr/>
            <p:nvPr/>
          </p:nvSpPr>
          <p:spPr>
            <a:xfrm>
              <a:off x="7187400" y="7826040"/>
              <a:ext cx="522720" cy="522720"/>
            </a:xfrm>
            <a:prstGeom prst="line">
              <a:avLst/>
            </a:prstGeom>
            <a:ln w="25400">
              <a:solidFill>
                <a:srgbClr val="c82506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9" name="Ligne"/>
            <p:cNvSpPr/>
            <p:nvPr/>
          </p:nvSpPr>
          <p:spPr>
            <a:xfrm flipV="1">
              <a:off x="6499440" y="8147520"/>
              <a:ext cx="3600" cy="618840"/>
            </a:xfrm>
            <a:prstGeom prst="line">
              <a:avLst/>
            </a:prstGeom>
            <a:ln w="25400">
              <a:solidFill>
                <a:srgbClr val="c82506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0" name="LICENCES…"/>
            <p:cNvSpPr/>
            <p:nvPr/>
          </p:nvSpPr>
          <p:spPr>
            <a:xfrm>
              <a:off x="4154040" y="7522200"/>
              <a:ext cx="1324800" cy="216828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c82506"/>
                  </a:solidFill>
                  <a:uFillTx/>
                  <a:latin typeface="Helvetica Neue"/>
                  <a:ea typeface="Helvetica Neue"/>
                </a:rPr>
                <a:t>LICENCES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c82506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Sociologie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c82506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Sciences de l’éducation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- Sciences de l’Homme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c82506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Droit 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c82506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Sciences Po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buClr>
                  <a:srgbClr val="c82506"/>
                </a:buClr>
                <a:buFont typeface="StarSymbol"/>
                <a:buChar char="-"/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 </a:t>
              </a: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Philosophie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91" name="CPGE…"/>
            <p:cNvSpPr/>
            <p:nvPr/>
          </p:nvSpPr>
          <p:spPr>
            <a:xfrm>
              <a:off x="7544880" y="8317440"/>
              <a:ext cx="695880" cy="5317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c82506"/>
                  </a:solidFill>
                  <a:uFillTx/>
                  <a:latin typeface="Helvetica Neue"/>
                  <a:ea typeface="Helvetica Neue"/>
                </a:rPr>
                <a:t>CPGE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- D1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92" name="ECOLES…"/>
            <p:cNvSpPr/>
            <p:nvPr/>
          </p:nvSpPr>
          <p:spPr>
            <a:xfrm>
              <a:off x="7534800" y="8853480"/>
              <a:ext cx="1429920" cy="702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c82506"/>
                  </a:solidFill>
                  <a:uFillTx/>
                  <a:latin typeface="Helvetica Neue"/>
                  <a:ea typeface="Helvetica Neue"/>
                </a:rPr>
                <a:t>ECOLES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- Formations du social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93" name="DUT…"/>
            <p:cNvSpPr/>
            <p:nvPr/>
          </p:nvSpPr>
          <p:spPr>
            <a:xfrm>
              <a:off x="5766840" y="8530200"/>
              <a:ext cx="1782720" cy="5317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c82506"/>
                  </a:solidFill>
                  <a:uFillTx/>
                  <a:latin typeface="Helvetica Neue"/>
                  <a:ea typeface="Helvetica Neue"/>
                </a:rPr>
                <a:t>DUT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c82506"/>
                  </a:solidFill>
                  <a:latin typeface="Helvetica Neue"/>
                  <a:ea typeface="Helvetica Neue"/>
                </a:rPr>
                <a:t>- Carrières sociales</a:t>
              </a:r>
              <a:endParaRPr b="0" lang="fr-FR" sz="1400" spc="-1" strike="noStrike">
                <a:latin typeface="Arial"/>
              </a:endParaRPr>
            </a:p>
          </p:txBody>
        </p:sp>
      </p:grpSp>
      <p:grpSp>
        <p:nvGrpSpPr>
          <p:cNvPr id="94" name="Groupe"/>
          <p:cNvGrpSpPr/>
          <p:nvPr/>
        </p:nvGrpSpPr>
        <p:grpSpPr>
          <a:xfrm>
            <a:off x="752400" y="4414320"/>
            <a:ext cx="3601080" cy="3865320"/>
            <a:chOff x="752400" y="4414320"/>
            <a:chExt cx="3601080" cy="3865320"/>
          </a:xfrm>
        </p:grpSpPr>
        <p:sp>
          <p:nvSpPr>
            <p:cNvPr id="95" name="Ligne"/>
            <p:cNvSpPr/>
            <p:nvPr/>
          </p:nvSpPr>
          <p:spPr>
            <a:xfrm flipH="1" flipV="1">
              <a:off x="2702520" y="5596560"/>
              <a:ext cx="834120" cy="220320"/>
            </a:xfrm>
            <a:prstGeom prst="line">
              <a:avLst/>
            </a:prstGeom>
            <a:ln w="25400">
              <a:solidFill>
                <a:srgbClr val="773f9b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6" name="Ligne"/>
            <p:cNvSpPr/>
            <p:nvPr/>
          </p:nvSpPr>
          <p:spPr>
            <a:xfrm flipH="1">
              <a:off x="4002120" y="6996600"/>
              <a:ext cx="220320" cy="833760"/>
            </a:xfrm>
            <a:prstGeom prst="line">
              <a:avLst/>
            </a:prstGeom>
            <a:ln w="25400">
              <a:solidFill>
                <a:srgbClr val="773f9b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7" name="Ligne"/>
            <p:cNvSpPr/>
            <p:nvPr/>
          </p:nvSpPr>
          <p:spPr>
            <a:xfrm flipV="1">
              <a:off x="3063240" y="6570360"/>
              <a:ext cx="534960" cy="311400"/>
            </a:xfrm>
            <a:prstGeom prst="line">
              <a:avLst/>
            </a:prstGeom>
            <a:ln w="25400">
              <a:solidFill>
                <a:srgbClr val="773f9b"/>
              </a:solidFill>
              <a:custDash>
                <a:ds d="200000" sp="200000"/>
              </a:custDash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98" name="LICENCES…"/>
            <p:cNvSpPr/>
            <p:nvPr/>
          </p:nvSpPr>
          <p:spPr>
            <a:xfrm>
              <a:off x="752400" y="4414320"/>
              <a:ext cx="2427840" cy="199800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773f9b"/>
                  </a:solidFill>
                  <a:uFillTx/>
                  <a:latin typeface="Helvetica Neue"/>
                  <a:ea typeface="Helvetica Neue"/>
                </a:rPr>
                <a:t>LICENCES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773f9b"/>
                  </a:solidFill>
                  <a:latin typeface="Helvetica Neue"/>
                  <a:ea typeface="Helvetica Neue"/>
                </a:rPr>
                <a:t>- LEA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773f9b"/>
                  </a:solidFill>
                  <a:latin typeface="Helvetica Neue"/>
                  <a:ea typeface="Helvetica Neue"/>
                </a:rPr>
                <a:t>- Communication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773f9b"/>
                  </a:solidFill>
                  <a:latin typeface="Helvetica Neue"/>
                  <a:ea typeface="Helvetica Neue"/>
                </a:rPr>
                <a:t>- LLCR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773f9b"/>
                  </a:solidFill>
                  <a:latin typeface="Helvetica Neue"/>
                  <a:ea typeface="Helvetica Neue"/>
                </a:rPr>
                <a:t>- Sciences sociales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773f9b"/>
                  </a:solidFill>
                  <a:latin typeface="Helvetica Neue"/>
                  <a:ea typeface="Helvetica Neue"/>
                </a:rPr>
                <a:t>- Sciences de l’Homme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773f9b"/>
                  </a:solidFill>
                  <a:latin typeface="Helvetica Neue"/>
                  <a:ea typeface="Helvetica Neue"/>
                </a:rPr>
                <a:t>- Géographie – Aménagement du territoire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99" name="ECOLES…"/>
            <p:cNvSpPr/>
            <p:nvPr/>
          </p:nvSpPr>
          <p:spPr>
            <a:xfrm>
              <a:off x="1119240" y="6688800"/>
              <a:ext cx="2894040" cy="5317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773f9b"/>
                  </a:solidFill>
                  <a:uFillTx/>
                  <a:latin typeface="Helvetica Neue"/>
                  <a:ea typeface="Helvetica Neue"/>
                </a:rPr>
                <a:t>ECOLES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773f9b"/>
                  </a:solidFill>
                  <a:latin typeface="Helvetica Neue"/>
                  <a:ea typeface="Helvetica Neue"/>
                </a:rPr>
                <a:t>- Formations du social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100" name="DUT…"/>
            <p:cNvSpPr/>
            <p:nvPr/>
          </p:nvSpPr>
          <p:spPr>
            <a:xfrm>
              <a:off x="1459440" y="7488720"/>
              <a:ext cx="2894040" cy="79092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lIns="50760" rIns="50760" tIns="50760" bIns="50760" anchor="ctr">
              <a:spAutoFit/>
            </a:bodyPr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 u="sng">
                  <a:solidFill>
                    <a:srgbClr val="773f9b"/>
                  </a:solidFill>
                  <a:uFillTx/>
                  <a:latin typeface="Helvetica Neue"/>
                  <a:ea typeface="Helvetica Neue"/>
                </a:rPr>
                <a:t>DUT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773f9b"/>
                  </a:solidFill>
                  <a:latin typeface="Helvetica Neue"/>
                  <a:ea typeface="Helvetica Neue"/>
                </a:rPr>
                <a:t>- Information communication</a:t>
              </a:r>
              <a:endParaRPr b="0" lang="fr-FR" sz="1400" spc="-1" strike="noStrike">
                <a:latin typeface="Arial"/>
              </a:endParaRPr>
            </a:p>
            <a:p>
              <a:pPr>
                <a:lnSpc>
                  <a:spcPct val="80000"/>
                </a:lnSpc>
                <a:spcBef>
                  <a:spcPts val="700"/>
                </a:spcBef>
                <a:tabLst>
                  <a:tab algn="l" pos="0"/>
                </a:tabLst>
              </a:pPr>
              <a:r>
                <a:rPr b="1" lang="fr-FR" sz="1400" spc="-1" strike="noStrike">
                  <a:solidFill>
                    <a:srgbClr val="773f9b"/>
                  </a:solidFill>
                  <a:latin typeface="Helvetica Neue"/>
                  <a:ea typeface="Helvetica Neue"/>
                </a:rPr>
                <a:t>- Carrières sociales</a:t>
              </a:r>
              <a:endParaRPr b="0" lang="fr-FR" sz="1400" spc="-1" strike="noStrike">
                <a:latin typeface="Arial"/>
              </a:endParaRPr>
            </a:p>
          </p:txBody>
        </p:sp>
      </p:grpSp>
      <p:sp>
        <p:nvSpPr>
          <p:cNvPr id="101" name="LLCE"/>
          <p:cNvSpPr/>
          <p:nvPr/>
        </p:nvSpPr>
        <p:spPr>
          <a:xfrm>
            <a:off x="3924720" y="5942880"/>
            <a:ext cx="885960" cy="3582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 algn="ctr">
              <a:lnSpc>
                <a:spcPct val="80000"/>
              </a:lnSpc>
              <a:tabLst>
                <a:tab algn="l" pos="0"/>
              </a:tabLst>
            </a:pPr>
            <a:r>
              <a:rPr b="0" lang="fr-FR" sz="2100" spc="-1" strike="noStrike">
                <a:solidFill>
                  <a:srgbClr val="ffffff"/>
                </a:solidFill>
                <a:latin typeface="Helvetica Neue"/>
                <a:ea typeface="Helvetica Neue"/>
              </a:rPr>
              <a:t>LLCE*</a:t>
            </a:r>
            <a:endParaRPr b="0" lang="fr-FR" sz="2100" spc="-1" strike="noStrike">
              <a:latin typeface="Arial"/>
            </a:endParaRPr>
          </a:p>
        </p:txBody>
      </p:sp>
      <p:sp>
        <p:nvSpPr>
          <p:cNvPr id="102" name="*LLCE =  Langues Littératures…"/>
          <p:cNvSpPr/>
          <p:nvPr/>
        </p:nvSpPr>
        <p:spPr>
          <a:xfrm>
            <a:off x="-146160" y="9144360"/>
            <a:ext cx="3427920" cy="619200"/>
          </a:xfrm>
          <a:prstGeom prst="rect">
            <a:avLst/>
          </a:prstGeom>
          <a:noFill/>
          <a:ln w="1270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50760" rIns="50760" tIns="50760" bIns="50760" anchor="ctr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700" spc="-1" strike="noStrike">
                <a:solidFill>
                  <a:srgbClr val="773f9b"/>
                </a:solidFill>
                <a:latin typeface="Helvetica Neue"/>
                <a:ea typeface="Helvetica Neue"/>
              </a:rPr>
              <a:t>*LLCE =  Langues Littératures </a:t>
            </a:r>
            <a:endParaRPr b="0" lang="fr-FR" sz="17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fr-FR" sz="1700" spc="-1" strike="noStrike">
                <a:solidFill>
                  <a:srgbClr val="773f9b"/>
                </a:solidFill>
                <a:latin typeface="Helvetica Neue"/>
                <a:ea typeface="Helvetica Neue"/>
              </a:rPr>
              <a:t>et Cultures Etrangères</a:t>
            </a:r>
            <a:endParaRPr b="0" lang="fr-FR" sz="17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after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after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after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after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after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after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nodeType="after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nodeType="clickEffect" fill="hold" presetClass="entr" presetID="1">
                                  <p:stCondLst>
                                    <p:cond delay="0"/>
                                  </p:stCondLst>
                                  <p:iterate type="el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LibreOffice/7.2.1.2$Windows_X86_64 LibreOffice_project/87b77fad49947c1441b67c559c339af8f3517e22</Application>
  <AppVersion>15.0000</AppVersion>
  <Words>230</Words>
  <Paragraphs>93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Valerie</dc:creator>
  <dc:description/>
  <dc:language>fr-FR</dc:language>
  <cp:lastModifiedBy/>
  <dcterms:modified xsi:type="dcterms:W3CDTF">2025-03-17T19:12:48Z</dcterms:modified>
  <cp:revision>2</cp:revision>
  <dc:subject/>
  <dc:title>Présentation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Personnalisé</vt:lpwstr>
  </property>
  <property fmtid="{D5CDD505-2E9C-101B-9397-08002B2CF9AE}" pid="3" name="Slides">
    <vt:i4>1</vt:i4>
  </property>
</Properties>
</file>